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7"/>
  </p:notesMasterIdLst>
  <p:handoutMasterIdLst>
    <p:handoutMasterId r:id="rId48"/>
  </p:handoutMasterIdLst>
  <p:sldIdLst>
    <p:sldId id="261" r:id="rId3"/>
    <p:sldId id="577" r:id="rId4"/>
    <p:sldId id="580" r:id="rId5"/>
    <p:sldId id="586" r:id="rId6"/>
    <p:sldId id="587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585" r:id="rId16"/>
    <p:sldId id="592" r:id="rId17"/>
    <p:sldId id="594" r:id="rId18"/>
    <p:sldId id="629" r:id="rId19"/>
    <p:sldId id="591" r:id="rId20"/>
    <p:sldId id="631" r:id="rId21"/>
    <p:sldId id="595" r:id="rId22"/>
    <p:sldId id="632" r:id="rId23"/>
    <p:sldId id="596" r:id="rId24"/>
    <p:sldId id="598" r:id="rId25"/>
    <p:sldId id="597" r:id="rId26"/>
    <p:sldId id="599" r:id="rId27"/>
    <p:sldId id="600" r:id="rId28"/>
    <p:sldId id="593" r:id="rId29"/>
    <p:sldId id="604" r:id="rId30"/>
    <p:sldId id="605" r:id="rId31"/>
    <p:sldId id="606" r:id="rId32"/>
    <p:sldId id="608" r:id="rId33"/>
    <p:sldId id="609" r:id="rId34"/>
    <p:sldId id="610" r:id="rId35"/>
    <p:sldId id="611" r:id="rId36"/>
    <p:sldId id="612" r:id="rId37"/>
    <p:sldId id="607" r:id="rId38"/>
    <p:sldId id="613" r:id="rId39"/>
    <p:sldId id="614" r:id="rId40"/>
    <p:sldId id="615" r:id="rId41"/>
    <p:sldId id="616" r:id="rId42"/>
    <p:sldId id="618" r:id="rId43"/>
    <p:sldId id="619" r:id="rId44"/>
    <p:sldId id="620" r:id="rId45"/>
    <p:sldId id="6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580"/>
            <p14:sldId id="586"/>
            <p14:sldId id="587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585"/>
            <p14:sldId id="592"/>
            <p14:sldId id="594"/>
            <p14:sldId id="629"/>
            <p14:sldId id="591"/>
            <p14:sldId id="631"/>
            <p14:sldId id="595"/>
            <p14:sldId id="632"/>
            <p14:sldId id="596"/>
            <p14:sldId id="598"/>
            <p14:sldId id="597"/>
            <p14:sldId id="599"/>
            <p14:sldId id="600"/>
            <p14:sldId id="593"/>
            <p14:sldId id="604"/>
            <p14:sldId id="605"/>
            <p14:sldId id="606"/>
            <p14:sldId id="608"/>
            <p14:sldId id="609"/>
            <p14:sldId id="610"/>
            <p14:sldId id="611"/>
            <p14:sldId id="612"/>
            <p14:sldId id="607"/>
            <p14:sldId id="613"/>
            <p14:sldId id="614"/>
            <p14:sldId id="615"/>
            <p14:sldId id="616"/>
            <p14:sldId id="618"/>
            <p14:sldId id="619"/>
            <p14:sldId id="620"/>
            <p14:sldId id="60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6" autoAdjust="0"/>
    <p:restoredTop sz="69919" autoAdjust="0"/>
  </p:normalViewPr>
  <p:slideViewPr>
    <p:cSldViewPr snapToGrid="0">
      <p:cViewPr>
        <p:scale>
          <a:sx n="70" d="100"/>
          <a:sy n="70" d="100"/>
        </p:scale>
        <p:origin x="2576" y="5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developer.apple.com/account/overview.action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3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4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0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8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4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Store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1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4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7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browser, navigate to Apple’s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Developer Portal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in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Identifiers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“+” in the top right of the screen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the App ID the same as your app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the Bundle ID follows the standard naming convention: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com.yourcompanyname.yourappname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any App Services the app needs, click Continue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the services are correct, then click Submit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9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6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 Signing Requests are used to link your computer to your Apple developer account.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5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7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2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Signing Certificates are used to link iOS apps to your Apple developer account.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9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59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8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6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clearbridgemobile.com</a:t>
            </a:r>
            <a:r>
              <a:rPr lang="en-US" baseline="0" dirty="0" smtClean="0"/>
              <a:t>/how-to-submit-an-app-to-the-app-store/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26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Provisioning Profiles are packaged with iOS apps so users devices can install them.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9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33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8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3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3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2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/app-store/review/guidelines/</a:t>
            </a:r>
          </a:p>
          <a:p>
            <a:r>
              <a:rPr lang="en-US" baseline="0" dirty="0" smtClean="0"/>
              <a:t>List checklist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32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5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will decide whether or not to install your app based on your store listing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app that is submitted to the store has to be reviewed by the Apple team before release.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5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6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5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7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7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3/28/17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0" y="554735"/>
            <a:ext cx="6318174" cy="5402797"/>
          </a:xfrm>
        </p:spPr>
      </p:pic>
    </p:spTree>
    <p:extLst>
      <p:ext uri="{BB962C8B-B14F-4D97-AF65-F5344CB8AC3E}">
        <p14:creationId xmlns:p14="http://schemas.microsoft.com/office/powerpoint/2010/main" val="12133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55" y="390143"/>
            <a:ext cx="6747061" cy="5566129"/>
          </a:xfrm>
        </p:spPr>
      </p:pic>
    </p:spTree>
    <p:extLst>
      <p:ext uri="{BB962C8B-B14F-4D97-AF65-F5344CB8AC3E}">
        <p14:creationId xmlns:p14="http://schemas.microsoft.com/office/powerpoint/2010/main" val="124988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76" y="426719"/>
            <a:ext cx="9459220" cy="5338553"/>
          </a:xfrm>
        </p:spPr>
      </p:pic>
    </p:spTree>
    <p:extLst>
      <p:ext uri="{BB962C8B-B14F-4D97-AF65-F5344CB8AC3E}">
        <p14:creationId xmlns:p14="http://schemas.microsoft.com/office/powerpoint/2010/main" val="4956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96" y="353567"/>
            <a:ext cx="7018779" cy="5751219"/>
          </a:xfrm>
        </p:spPr>
      </p:pic>
    </p:spTree>
    <p:extLst>
      <p:ext uri="{BB962C8B-B14F-4D97-AF65-F5344CB8AC3E}">
        <p14:creationId xmlns:p14="http://schemas.microsoft.com/office/powerpoint/2010/main" val="2046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 fontScale="55000" lnSpcReduction="20000"/>
          </a:bodyPr>
          <a:lstStyle/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Assemble </a:t>
            </a:r>
            <a:r>
              <a:rPr lang="en-US" sz="4000" dirty="0"/>
              <a:t>App </a:t>
            </a:r>
            <a:endParaRPr lang="en-US" sz="4000" dirty="0" smtClean="0"/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Store Information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Bundle </a:t>
            </a:r>
            <a:r>
              <a:rPr lang="en-US" sz="4000" dirty="0" smtClean="0"/>
              <a:t>Identifier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Certificate Signing </a:t>
            </a:r>
            <a:r>
              <a:rPr lang="en-US" sz="4000" dirty="0" smtClean="0"/>
              <a:t>Request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an App Store Production </a:t>
            </a:r>
            <a:r>
              <a:rPr lang="en-US" sz="4000" dirty="0" smtClean="0"/>
              <a:t>Certificate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Production Provisioning </a:t>
            </a:r>
            <a:r>
              <a:rPr lang="en-US" sz="4000" dirty="0" smtClean="0"/>
              <a:t>Profile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an App Store </a:t>
            </a:r>
            <a:r>
              <a:rPr lang="en-US" sz="4000" dirty="0" smtClean="0"/>
              <a:t>Listing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Release </a:t>
            </a:r>
            <a:r>
              <a:rPr lang="en-US" sz="4000" dirty="0" smtClean="0"/>
              <a:t>Build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Fill </a:t>
            </a:r>
            <a:r>
              <a:rPr lang="en-US" sz="4000" dirty="0"/>
              <a:t>in the Version </a:t>
            </a:r>
            <a:r>
              <a:rPr lang="en-US" sz="4000" dirty="0" smtClean="0"/>
              <a:t>Information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Submit </a:t>
            </a:r>
            <a:r>
              <a:rPr lang="en-US" sz="4000" dirty="0"/>
              <a:t>Version for </a:t>
            </a:r>
            <a:r>
              <a:rPr lang="en-US" sz="4000" dirty="0" smtClean="0"/>
              <a:t>Review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Release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948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/>
          </a:bodyPr>
          <a:lstStyle/>
          <a:p>
            <a:pPr marL="91440" indent="0">
              <a:lnSpc>
                <a:spcPct val="120000"/>
              </a:lnSpc>
              <a:spcBef>
                <a:spcPts val="200"/>
              </a:spcBef>
            </a:pPr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15801"/>
              </p:ext>
            </p:extLst>
          </p:nvPr>
        </p:nvGraphicFramePr>
        <p:xfrm>
          <a:off x="182880" y="139861"/>
          <a:ext cx="11631168" cy="6102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93673"/>
                <a:gridCol w="7237495"/>
              </a:tblGrid>
              <a:tr h="366368">
                <a:tc>
                  <a:txBody>
                    <a:bodyPr/>
                    <a:lstStyle/>
                    <a:p>
                      <a:r>
                        <a:rPr lang="en-US" smtClean="0"/>
                        <a:t>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5976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Screenshots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at least one for every supported device screen size.  The screenshots cannot contain transparency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 of the app as seen by users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description of your app, detailing features and functionality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Keywords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Separate keywords with a comma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Support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with support information for your app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Marketing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with marketing information about your app, optional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Privacy Policy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containing your app’s privacy policy, optional</a:t>
                      </a:r>
                    </a:p>
                  </a:txBody>
                  <a:tcPr marL="25400" marR="25400" marT="25400" marB="25400" anchor="ctr"/>
                </a:tc>
              </a:tr>
              <a:tr h="8710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App Icon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This icon will be used on the App Store and must be in the JPG or PNG format, with a minimum resolution of at least 72 DPI, and in the RGB color space. It must not contain layers or rounded corners.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Categories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Secondary category is optional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Rating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Generate your rating based on the questionnaire  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Copyright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the format: YYYY Company Name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Trade Representative Contact Information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Only appears on the Korean App Store, optional</a:t>
                      </a:r>
                    </a:p>
                  </a:txBody>
                  <a:tcPr marL="25400" marR="25400" marT="25400" marB="25400" anchor="ctr"/>
                </a:tc>
              </a:tr>
              <a:tr h="5976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Demo Account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“The username and password for a full-access account for your app. Include details for additional accounts in the Notes field.”</a:t>
                      </a:r>
                    </a:p>
                  </a:txBody>
                  <a:tcPr marL="25400" marR="25400" marT="25400" marB="254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8" y="499872"/>
            <a:ext cx="10355155" cy="5334000"/>
          </a:xfrm>
        </p:spPr>
      </p:pic>
    </p:spTree>
    <p:extLst>
      <p:ext uri="{BB962C8B-B14F-4D97-AF65-F5344CB8AC3E}">
        <p14:creationId xmlns:p14="http://schemas.microsoft.com/office/powerpoint/2010/main" val="7840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7" y="774192"/>
            <a:ext cx="9102863" cy="5132832"/>
          </a:xfrm>
        </p:spPr>
      </p:pic>
    </p:spTree>
    <p:extLst>
      <p:ext uri="{BB962C8B-B14F-4D97-AF65-F5344CB8AC3E}">
        <p14:creationId xmlns:p14="http://schemas.microsoft.com/office/powerpoint/2010/main" val="7026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Bundle Identifier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In your browser, navigate to </a:t>
            </a:r>
            <a:r>
              <a:rPr lang="en-US" sz="2400" dirty="0" smtClean="0"/>
              <a:t>http://</a:t>
            </a:r>
            <a:r>
              <a:rPr lang="en-US" sz="2400" dirty="0" err="1" smtClean="0"/>
              <a:t>developer.apple.com</a:t>
            </a:r>
            <a:endParaRPr lang="en-US" sz="2400" dirty="0" smtClean="0"/>
          </a:p>
          <a:p>
            <a:r>
              <a:rPr lang="en-US" sz="2400" dirty="0" smtClean="0"/>
              <a:t>Log in</a:t>
            </a:r>
          </a:p>
          <a:p>
            <a:r>
              <a:rPr lang="en-US" sz="2400" dirty="0" smtClean="0"/>
              <a:t>Click Identifiers</a:t>
            </a:r>
          </a:p>
          <a:p>
            <a:r>
              <a:rPr lang="en-US" sz="2400" dirty="0" smtClean="0"/>
              <a:t>Click </a:t>
            </a:r>
            <a:r>
              <a:rPr lang="en-US" sz="2400" dirty="0"/>
              <a:t>the “+” in the top right of the </a:t>
            </a:r>
            <a:r>
              <a:rPr lang="en-US" sz="2400" dirty="0" smtClean="0"/>
              <a:t>screen</a:t>
            </a:r>
          </a:p>
          <a:p>
            <a:r>
              <a:rPr lang="en-US" sz="2400" dirty="0" smtClean="0"/>
              <a:t>Name </a:t>
            </a:r>
            <a:r>
              <a:rPr lang="en-US" sz="2400" dirty="0"/>
              <a:t>the App ID the same as your </a:t>
            </a:r>
            <a:r>
              <a:rPr lang="en-US" sz="2400" dirty="0" smtClean="0"/>
              <a:t>app</a:t>
            </a:r>
          </a:p>
          <a:p>
            <a:r>
              <a:rPr lang="en-US" sz="2400" dirty="0" smtClean="0"/>
              <a:t>Make </a:t>
            </a:r>
            <a:r>
              <a:rPr lang="en-US" sz="2400" dirty="0"/>
              <a:t>sure the Bundle ID follows the standard naming convention: </a:t>
            </a:r>
            <a:r>
              <a:rPr lang="en-US" sz="2400" dirty="0" err="1" smtClean="0"/>
              <a:t>com.yourcompanyname.yourappname</a:t>
            </a:r>
            <a:endParaRPr lang="en-US" sz="2400" dirty="0" smtClean="0"/>
          </a:p>
          <a:p>
            <a:r>
              <a:rPr lang="en-US" sz="2400" dirty="0" smtClean="0"/>
              <a:t>Check </a:t>
            </a:r>
            <a:r>
              <a:rPr lang="en-US" sz="2400" dirty="0"/>
              <a:t>any App Services the app needs, click </a:t>
            </a:r>
            <a:r>
              <a:rPr lang="en-US" sz="2400" dirty="0" smtClean="0"/>
              <a:t>Continue</a:t>
            </a:r>
          </a:p>
          <a:p>
            <a:r>
              <a:rPr lang="en-US" sz="2400" dirty="0" smtClean="0"/>
              <a:t>Verify </a:t>
            </a:r>
            <a:r>
              <a:rPr lang="en-US" sz="2400" dirty="0"/>
              <a:t>the services are correct, then click Submit</a:t>
            </a:r>
          </a:p>
        </p:txBody>
      </p:sp>
    </p:spTree>
    <p:extLst>
      <p:ext uri="{BB962C8B-B14F-4D97-AF65-F5344CB8AC3E}">
        <p14:creationId xmlns:p14="http://schemas.microsoft.com/office/powerpoint/2010/main" val="1668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08" y="207264"/>
            <a:ext cx="5944108" cy="5767246"/>
          </a:xfrm>
        </p:spPr>
      </p:pic>
    </p:spTree>
    <p:extLst>
      <p:ext uri="{BB962C8B-B14F-4D97-AF65-F5344CB8AC3E}">
        <p14:creationId xmlns:p14="http://schemas.microsoft.com/office/powerpoint/2010/main" val="14414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App Store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78" y="225551"/>
            <a:ext cx="6782637" cy="5781119"/>
          </a:xfrm>
        </p:spPr>
      </p:pic>
    </p:spTree>
    <p:extLst>
      <p:ext uri="{BB962C8B-B14F-4D97-AF65-F5344CB8AC3E}">
        <p14:creationId xmlns:p14="http://schemas.microsoft.com/office/powerpoint/2010/main" val="17454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46" y="243840"/>
            <a:ext cx="4735773" cy="5784008"/>
          </a:xfrm>
        </p:spPr>
      </p:pic>
    </p:spTree>
    <p:extLst>
      <p:ext uri="{BB962C8B-B14F-4D97-AF65-F5344CB8AC3E}">
        <p14:creationId xmlns:p14="http://schemas.microsoft.com/office/powerpoint/2010/main" val="13132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0" y="298704"/>
            <a:ext cx="10669376" cy="5736464"/>
          </a:xfrm>
        </p:spPr>
      </p:pic>
    </p:spTree>
    <p:extLst>
      <p:ext uri="{BB962C8B-B14F-4D97-AF65-F5344CB8AC3E}">
        <p14:creationId xmlns:p14="http://schemas.microsoft.com/office/powerpoint/2010/main" val="17033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Certificate Signing Request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Open a program called </a:t>
            </a:r>
            <a:r>
              <a:rPr lang="en-US" sz="2400" dirty="0" smtClean="0"/>
              <a:t>Key Chain Access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the top left menu, click Certificate </a:t>
            </a:r>
            <a:r>
              <a:rPr lang="en-US" sz="2400" dirty="0" smtClean="0"/>
              <a:t>Assistant</a:t>
            </a:r>
          </a:p>
          <a:p>
            <a:r>
              <a:rPr lang="en-US" sz="2400" dirty="0" smtClean="0"/>
              <a:t>Click </a:t>
            </a:r>
            <a:r>
              <a:rPr lang="en-US" sz="2400" dirty="0"/>
              <a:t>Request a Certificate From a Certificate Authority…User email: Enter your email </a:t>
            </a:r>
            <a:r>
              <a:rPr lang="en-US" sz="2400" dirty="0" smtClean="0"/>
              <a:t>address</a:t>
            </a:r>
          </a:p>
          <a:p>
            <a:r>
              <a:rPr lang="en-US" sz="2400" dirty="0" smtClean="0"/>
              <a:t>Common </a:t>
            </a:r>
            <a:r>
              <a:rPr lang="en-US" sz="2400" dirty="0"/>
              <a:t>Name: We recommend using the name of the </a:t>
            </a:r>
            <a:r>
              <a:rPr lang="en-US" sz="2400" dirty="0" smtClean="0"/>
              <a:t>app</a:t>
            </a:r>
            <a:br>
              <a:rPr lang="en-US" sz="2400" dirty="0" smtClean="0"/>
            </a:br>
            <a:r>
              <a:rPr lang="en-US" sz="2400" dirty="0" smtClean="0"/>
              <a:t>CA </a:t>
            </a:r>
            <a:r>
              <a:rPr lang="en-US" sz="2400" dirty="0"/>
              <a:t>email is not actually </a:t>
            </a:r>
            <a:r>
              <a:rPr lang="en-US" sz="2400" dirty="0" smtClean="0"/>
              <a:t>required</a:t>
            </a:r>
          </a:p>
          <a:p>
            <a:r>
              <a:rPr lang="en-US" sz="2400" dirty="0" smtClean="0"/>
              <a:t>Check </a:t>
            </a:r>
            <a:r>
              <a:rPr lang="en-US" sz="2400" dirty="0"/>
              <a:t>Saved to Disk, click </a:t>
            </a:r>
            <a:r>
              <a:rPr lang="en-US" sz="2400" dirty="0" smtClean="0"/>
              <a:t>Continue</a:t>
            </a:r>
          </a:p>
          <a:p>
            <a:r>
              <a:rPr lang="en-US" sz="2400" dirty="0" smtClean="0"/>
              <a:t>Save </a:t>
            </a:r>
            <a:r>
              <a:rPr lang="en-US" sz="2400" dirty="0"/>
              <a:t>the Certificate Signing Request for later</a:t>
            </a:r>
          </a:p>
        </p:txBody>
      </p:sp>
    </p:spTree>
    <p:extLst>
      <p:ext uri="{BB962C8B-B14F-4D97-AF65-F5344CB8AC3E}">
        <p14:creationId xmlns:p14="http://schemas.microsoft.com/office/powerpoint/2010/main" val="15366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16" y="719328"/>
            <a:ext cx="8021508" cy="4748800"/>
          </a:xfrm>
        </p:spPr>
      </p:pic>
    </p:spTree>
    <p:extLst>
      <p:ext uri="{BB962C8B-B14F-4D97-AF65-F5344CB8AC3E}">
        <p14:creationId xmlns:p14="http://schemas.microsoft.com/office/powerpoint/2010/main" val="17242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08" y="847344"/>
            <a:ext cx="6682516" cy="4776356"/>
          </a:xfrm>
        </p:spPr>
      </p:pic>
    </p:spTree>
    <p:extLst>
      <p:ext uri="{BB962C8B-B14F-4D97-AF65-F5344CB8AC3E}">
        <p14:creationId xmlns:p14="http://schemas.microsoft.com/office/powerpoint/2010/main" val="8507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App Store Production Certificate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In your browser, navigate to Apple’s Developer </a:t>
            </a:r>
            <a:r>
              <a:rPr lang="en-US" sz="1800" dirty="0" smtClean="0"/>
              <a:t>Portal</a:t>
            </a:r>
          </a:p>
          <a:p>
            <a:r>
              <a:rPr lang="en-US" sz="1800" dirty="0" smtClean="0"/>
              <a:t>Click Certificates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right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App Store </a:t>
            </a:r>
            <a:r>
              <a:rPr lang="en-US" sz="1800" dirty="0" smtClean="0"/>
              <a:t>Production</a:t>
            </a:r>
            <a:br>
              <a:rPr lang="en-US" sz="1800" dirty="0" smtClean="0"/>
            </a:br>
            <a:r>
              <a:rPr lang="en-US" sz="1800" dirty="0" smtClean="0"/>
              <a:t>Currently </a:t>
            </a:r>
            <a:r>
              <a:rPr lang="en-US" sz="1800" dirty="0"/>
              <a:t>named “App Store and Ad Hoc” under </a:t>
            </a:r>
            <a:r>
              <a:rPr lang="en-US" sz="1800" dirty="0" smtClean="0"/>
              <a:t>Production</a:t>
            </a:r>
          </a:p>
          <a:p>
            <a:r>
              <a:rPr lang="en-US" sz="1800" dirty="0" smtClean="0"/>
              <a:t>Click Continue</a:t>
            </a:r>
          </a:p>
          <a:p>
            <a:r>
              <a:rPr lang="en-US" sz="1800" dirty="0" smtClean="0"/>
              <a:t>Upload </a:t>
            </a:r>
            <a:r>
              <a:rPr lang="en-US" sz="1800" dirty="0"/>
              <a:t>the Certificate Signing Request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Download </a:t>
            </a:r>
            <a:r>
              <a:rPr lang="en-US" sz="1800" dirty="0"/>
              <a:t>the </a:t>
            </a:r>
            <a:r>
              <a:rPr lang="en-US" sz="1800" dirty="0" smtClean="0"/>
              <a:t>Certificate</a:t>
            </a:r>
          </a:p>
          <a:p>
            <a:r>
              <a:rPr lang="en-US" sz="1800" dirty="0" smtClean="0"/>
              <a:t>Install </a:t>
            </a:r>
            <a:r>
              <a:rPr lang="en-US" sz="1800" dirty="0"/>
              <a:t>the certificate on your computer by double </a:t>
            </a:r>
            <a:r>
              <a:rPr lang="en-US" sz="1800" dirty="0" smtClean="0"/>
              <a:t>clicking</a:t>
            </a:r>
          </a:p>
          <a:p>
            <a:r>
              <a:rPr lang="en-US" sz="1800" dirty="0" smtClean="0"/>
              <a:t>Keep </a:t>
            </a:r>
            <a:r>
              <a:rPr lang="en-US" sz="1800" dirty="0"/>
              <a:t>this file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1670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295186"/>
            <a:ext cx="7296853" cy="57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561510"/>
            <a:ext cx="5681378" cy="5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89228"/>
            <a:ext cx="5637776" cy="52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app to app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Prerequisites</a:t>
            </a:r>
          </a:p>
          <a:p>
            <a:pPr lvl="1"/>
            <a:r>
              <a:rPr lang="en-US" sz="2600" dirty="0" smtClean="0"/>
              <a:t>Project </a:t>
            </a:r>
            <a:r>
              <a:rPr lang="en-US" sz="2600" dirty="0"/>
              <a:t>that is ready for submission and passes Apple’s App Store </a:t>
            </a:r>
            <a:r>
              <a:rPr lang="en-US" sz="2600" dirty="0" smtClean="0"/>
              <a:t>Guidelines</a:t>
            </a:r>
          </a:p>
          <a:p>
            <a:pPr lvl="1"/>
            <a:r>
              <a:rPr lang="en-US" sz="2400" dirty="0" smtClean="0"/>
              <a:t>Valid</a:t>
            </a:r>
            <a:r>
              <a:rPr lang="en-US" sz="2400" dirty="0"/>
              <a:t> Apple developer program account (not the Apple Developer Enterprise Program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Xcode</a:t>
            </a:r>
            <a:endParaRPr lang="en-US" sz="2400" dirty="0" smtClean="0"/>
          </a:p>
          <a:p>
            <a:pPr lvl="1"/>
            <a:r>
              <a:rPr lang="en-US" sz="2400" dirty="0" smtClean="0"/>
              <a:t>Keychain </a:t>
            </a:r>
            <a:r>
              <a:rPr lang="en-US" sz="2400" dirty="0"/>
              <a:t>Access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93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Production Provisioning Profile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Apple Developer Portal go to Provisioning Profiles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right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App Store Distribution option,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Bundle ID created earlier,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Certificate created earlier,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Make </a:t>
            </a:r>
            <a:r>
              <a:rPr lang="en-US" sz="1800" dirty="0"/>
              <a:t>sure the Profile Name follows the standard naming convention: App Name App Store </a:t>
            </a:r>
            <a:r>
              <a:rPr lang="en-US" sz="1800" dirty="0" smtClean="0"/>
              <a:t>Distribution</a:t>
            </a:r>
          </a:p>
          <a:p>
            <a:r>
              <a:rPr lang="en-US" sz="1800" dirty="0" smtClean="0"/>
              <a:t>Click Generate Download it</a:t>
            </a:r>
          </a:p>
          <a:p>
            <a:r>
              <a:rPr lang="en-US" sz="1800" dirty="0" smtClean="0"/>
              <a:t>Install </a:t>
            </a:r>
            <a:r>
              <a:rPr lang="en-US" sz="1800" dirty="0"/>
              <a:t>the provision profile on your computer by double </a:t>
            </a:r>
            <a:r>
              <a:rPr lang="en-US" sz="1800" dirty="0" smtClean="0"/>
              <a:t>clicking</a:t>
            </a:r>
          </a:p>
          <a:p>
            <a:r>
              <a:rPr lang="en-US" sz="1800" dirty="0" smtClean="0"/>
              <a:t>Keep </a:t>
            </a:r>
            <a:r>
              <a:rPr lang="en-US" sz="1800" dirty="0"/>
              <a:t>this file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8701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3" y="187630"/>
            <a:ext cx="6086973" cy="59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94" y="175126"/>
            <a:ext cx="6526211" cy="58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15" y="301364"/>
            <a:ext cx="6411570" cy="56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296382"/>
            <a:ext cx="6553019" cy="5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0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" y="449132"/>
            <a:ext cx="6434328" cy="5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 Store 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Start in your browser, navigate to iTunes </a:t>
            </a:r>
            <a:r>
              <a:rPr lang="en-US" sz="1800" dirty="0" smtClean="0"/>
              <a:t>Connect</a:t>
            </a:r>
          </a:p>
          <a:p>
            <a:r>
              <a:rPr lang="en-US" sz="1800" dirty="0" smtClean="0"/>
              <a:t>Log in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My </a:t>
            </a:r>
            <a:r>
              <a:rPr lang="en-US" sz="1800" dirty="0" smtClean="0"/>
              <a:t>Apps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left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“New iOS App</a:t>
            </a:r>
            <a:r>
              <a:rPr lang="en-US" sz="1800" dirty="0" smtClean="0"/>
              <a:t>”</a:t>
            </a:r>
          </a:p>
          <a:p>
            <a:r>
              <a:rPr lang="en-US" sz="1800" dirty="0" smtClean="0"/>
              <a:t>Bundle </a:t>
            </a:r>
            <a:r>
              <a:rPr lang="en-US" sz="1800" dirty="0"/>
              <a:t>ID: choose the one created on Developer </a:t>
            </a:r>
            <a:r>
              <a:rPr lang="en-US" sz="1800" dirty="0" smtClean="0"/>
              <a:t>Portal</a:t>
            </a:r>
          </a:p>
          <a:p>
            <a:r>
              <a:rPr lang="en-US" sz="1800" dirty="0" smtClean="0"/>
              <a:t>For </a:t>
            </a:r>
            <a:r>
              <a:rPr lang="en-US" sz="1800" dirty="0"/>
              <a:t>convenience, make the SKU match the Bundle ID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Create to create the first version listing</a:t>
            </a:r>
          </a:p>
        </p:txBody>
      </p:sp>
    </p:spTree>
    <p:extLst>
      <p:ext uri="{BB962C8B-B14F-4D97-AF65-F5344CB8AC3E}">
        <p14:creationId xmlns:p14="http://schemas.microsoft.com/office/powerpoint/2010/main" val="19061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0" y="298704"/>
            <a:ext cx="10669376" cy="5736464"/>
          </a:xfrm>
        </p:spPr>
      </p:pic>
    </p:spTree>
    <p:extLst>
      <p:ext uri="{BB962C8B-B14F-4D97-AF65-F5344CB8AC3E}">
        <p14:creationId xmlns:p14="http://schemas.microsoft.com/office/powerpoint/2010/main" val="9637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 Store 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Start </a:t>
            </a:r>
            <a:r>
              <a:rPr lang="en-US" sz="1800" dirty="0" err="1" smtClean="0"/>
              <a:t>Xcode</a:t>
            </a:r>
            <a:r>
              <a:rPr lang="en-US" sz="1800" dirty="0" smtClean="0"/>
              <a:t> &amp; Open </a:t>
            </a:r>
            <a:r>
              <a:rPr lang="en-US" sz="1800" dirty="0"/>
              <a:t>the project or </a:t>
            </a:r>
            <a:r>
              <a:rPr lang="en-US" sz="1800" dirty="0" smtClean="0"/>
              <a:t>workspace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the version and build </a:t>
            </a:r>
            <a:r>
              <a:rPr lang="en-US" sz="1800" dirty="0" smtClean="0"/>
              <a:t>numbers</a:t>
            </a:r>
          </a:p>
          <a:p>
            <a:r>
              <a:rPr lang="en-US" sz="1800" dirty="0" smtClean="0"/>
              <a:t>Open </a:t>
            </a:r>
            <a:r>
              <a:rPr lang="en-US" sz="1800" dirty="0"/>
              <a:t>Build </a:t>
            </a:r>
            <a:r>
              <a:rPr lang="en-US" sz="1800" dirty="0" smtClean="0"/>
              <a:t>Settings, Make </a:t>
            </a:r>
            <a:r>
              <a:rPr lang="en-US" sz="1800" dirty="0"/>
              <a:t>sure All settings is </a:t>
            </a:r>
            <a:r>
              <a:rPr lang="en-US" sz="1800" dirty="0" smtClean="0"/>
              <a:t>selected, Scroll </a:t>
            </a:r>
            <a:r>
              <a:rPr lang="en-US" sz="1800" dirty="0"/>
              <a:t>to Code </a:t>
            </a:r>
            <a:r>
              <a:rPr lang="en-US" sz="1800" dirty="0" smtClean="0"/>
              <a:t>Signing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the provisioning profile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the code signing identity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In </a:t>
            </a:r>
            <a:r>
              <a:rPr lang="en-US" sz="1800" dirty="0"/>
              <a:t>the top menu, select Generic iOS Device as the build destination if no actual device is </a:t>
            </a:r>
            <a:r>
              <a:rPr lang="en-US" sz="1800" dirty="0" smtClean="0"/>
              <a:t>connected</a:t>
            </a:r>
          </a:p>
          <a:p>
            <a:r>
              <a:rPr lang="en-US" sz="1800" dirty="0" smtClean="0"/>
              <a:t>Go to Product Archive, Click ‘Upload to App Store’</a:t>
            </a:r>
          </a:p>
          <a:p>
            <a:r>
              <a:rPr lang="en-US" sz="1800" dirty="0" smtClean="0"/>
              <a:t>Sign </a:t>
            </a:r>
            <a:r>
              <a:rPr lang="en-US" sz="1800" dirty="0"/>
              <a:t>in as your apple developer </a:t>
            </a:r>
            <a:r>
              <a:rPr lang="en-US" sz="1800" dirty="0" smtClean="0"/>
              <a:t>account</a:t>
            </a:r>
          </a:p>
          <a:p>
            <a:r>
              <a:rPr lang="en-US" sz="1800" dirty="0" smtClean="0"/>
              <a:t>Submit </a:t>
            </a:r>
            <a:r>
              <a:rPr lang="en-US" sz="1800" dirty="0"/>
              <a:t>to app </a:t>
            </a:r>
            <a:r>
              <a:rPr lang="en-US" sz="1800" dirty="0" smtClean="0"/>
              <a:t>store, Wait </a:t>
            </a:r>
            <a:r>
              <a:rPr lang="en-US" sz="1800" dirty="0"/>
              <a:t>for the confirmation</a:t>
            </a:r>
          </a:p>
        </p:txBody>
      </p:sp>
    </p:spTree>
    <p:extLst>
      <p:ext uri="{BB962C8B-B14F-4D97-AF65-F5344CB8AC3E}">
        <p14:creationId xmlns:p14="http://schemas.microsoft.com/office/powerpoint/2010/main" val="188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23143"/>
            <a:ext cx="9601200" cy="3726114"/>
          </a:xfrm>
        </p:spPr>
      </p:pic>
    </p:spTree>
    <p:extLst>
      <p:ext uri="{BB962C8B-B14F-4D97-AF65-F5344CB8AC3E}">
        <p14:creationId xmlns:p14="http://schemas.microsoft.com/office/powerpoint/2010/main" val="4815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02" y="920496"/>
            <a:ext cx="6560861" cy="4895088"/>
          </a:xfrm>
        </p:spPr>
      </p:pic>
    </p:spTree>
    <p:extLst>
      <p:ext uri="{BB962C8B-B14F-4D97-AF65-F5344CB8AC3E}">
        <p14:creationId xmlns:p14="http://schemas.microsoft.com/office/powerpoint/2010/main" val="19330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88" y="481583"/>
            <a:ext cx="8561748" cy="5421725"/>
          </a:xfrm>
        </p:spPr>
      </p:pic>
    </p:spTree>
    <p:extLst>
      <p:ext uri="{BB962C8B-B14F-4D97-AF65-F5344CB8AC3E}">
        <p14:creationId xmlns:p14="http://schemas.microsoft.com/office/powerpoint/2010/main" val="195833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Version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Enter all of the information assembled in step </a:t>
            </a:r>
            <a:r>
              <a:rPr lang="en-US" sz="1800" dirty="0" smtClean="0"/>
              <a:t>1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build you wish to tie to the version (Note: This usually appears 10-15 minutes after sending from </a:t>
            </a:r>
            <a:r>
              <a:rPr lang="en-US" sz="1800" dirty="0" err="1"/>
              <a:t>Xcode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Fill </a:t>
            </a:r>
            <a:r>
              <a:rPr lang="en-US" sz="1800" dirty="0"/>
              <a:t>in pricing </a:t>
            </a:r>
            <a:r>
              <a:rPr lang="en-US" sz="1800" dirty="0" smtClean="0"/>
              <a:t>information</a:t>
            </a:r>
          </a:p>
          <a:p>
            <a:r>
              <a:rPr lang="en-US" sz="1800" dirty="0" smtClean="0"/>
              <a:t>Click Save</a:t>
            </a:r>
          </a:p>
          <a:p>
            <a:r>
              <a:rPr lang="en-US" sz="1800" dirty="0" smtClean="0"/>
              <a:t>Fix </a:t>
            </a:r>
            <a:r>
              <a:rPr lang="en-US" sz="1800" dirty="0"/>
              <a:t>any errors based on the messages that appear and save changes</a:t>
            </a:r>
          </a:p>
        </p:txBody>
      </p:sp>
    </p:spTree>
    <p:extLst>
      <p:ext uri="{BB962C8B-B14F-4D97-AF65-F5344CB8AC3E}">
        <p14:creationId xmlns:p14="http://schemas.microsoft.com/office/powerpoint/2010/main" val="17984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Version for 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10573512" cy="3809999"/>
          </a:xfrm>
        </p:spPr>
        <p:txBody>
          <a:bodyPr>
            <a:noAutofit/>
          </a:bodyPr>
          <a:lstStyle/>
          <a:p>
            <a:r>
              <a:rPr lang="en-US" sz="2400" dirty="0"/>
              <a:t>Select the release </a:t>
            </a:r>
            <a:r>
              <a:rPr lang="en-US" sz="2400" dirty="0" smtClean="0"/>
              <a:t>type</a:t>
            </a:r>
            <a:br>
              <a:rPr lang="en-US" sz="2400" dirty="0" smtClean="0"/>
            </a:br>
            <a:r>
              <a:rPr lang="en-US" sz="2400" dirty="0" smtClean="0"/>
              <a:t>Manual </a:t>
            </a:r>
            <a:r>
              <a:rPr lang="en-US" sz="2400" dirty="0"/>
              <a:t>release – after the app is accepted, a Release button will </a:t>
            </a:r>
            <a:r>
              <a:rPr lang="en-US" sz="2400" dirty="0" smtClean="0"/>
              <a:t>appear</a:t>
            </a:r>
            <a:br>
              <a:rPr lang="en-US" sz="2400" dirty="0" smtClean="0"/>
            </a:br>
            <a:r>
              <a:rPr lang="en-US" sz="2400" dirty="0" smtClean="0"/>
              <a:t>Automatic </a:t>
            </a:r>
            <a:r>
              <a:rPr lang="en-US" sz="2400" dirty="0"/>
              <a:t>release – as soon as the app is accepted, it will be </a:t>
            </a:r>
            <a:r>
              <a:rPr lang="en-US" sz="2400" dirty="0" smtClean="0"/>
              <a:t>released</a:t>
            </a:r>
            <a:br>
              <a:rPr lang="en-US" sz="2400" dirty="0" smtClean="0"/>
            </a:br>
            <a:r>
              <a:rPr lang="en-US" sz="2400" dirty="0" smtClean="0"/>
              <a:t>Wait </a:t>
            </a:r>
            <a:r>
              <a:rPr lang="en-US" sz="2400" dirty="0"/>
              <a:t>for </a:t>
            </a:r>
            <a:r>
              <a:rPr lang="en-US" sz="2400" dirty="0" smtClean="0"/>
              <a:t>approval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process usually takes 2-3 weeks for a new </a:t>
            </a:r>
            <a:r>
              <a:rPr lang="en-US" sz="2400" dirty="0" smtClean="0"/>
              <a:t>submission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your app was not approved, review the notes in the Resolution Center and make any necessary changes to the app or version information then resubmit</a:t>
            </a:r>
          </a:p>
        </p:txBody>
      </p:sp>
    </p:spTree>
    <p:extLst>
      <p:ext uri="{BB962C8B-B14F-4D97-AF65-F5344CB8AC3E}">
        <p14:creationId xmlns:p14="http://schemas.microsoft.com/office/powerpoint/2010/main" val="18292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10573512" cy="3809999"/>
          </a:xfrm>
        </p:spPr>
        <p:txBody>
          <a:bodyPr>
            <a:noAutofit/>
          </a:bodyPr>
          <a:lstStyle/>
          <a:p>
            <a:r>
              <a:rPr lang="en-US" sz="2400" dirty="0"/>
              <a:t>If you selected Manual release, click Release your app when ready</a:t>
            </a:r>
          </a:p>
          <a:p>
            <a:r>
              <a:rPr lang="en-US" sz="2400" dirty="0"/>
              <a:t>Wait for the green “Ready for Sale” version status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This might take from 1 hour to 1 day after release)</a:t>
            </a:r>
          </a:p>
          <a:p>
            <a:r>
              <a:rPr lang="en-US" sz="2400" dirty="0"/>
              <a:t>Search for your app on the App Store</a:t>
            </a:r>
          </a:p>
        </p:txBody>
      </p:sp>
    </p:spTree>
    <p:extLst>
      <p:ext uri="{BB962C8B-B14F-4D97-AF65-F5344CB8AC3E}">
        <p14:creationId xmlns:p14="http://schemas.microsoft.com/office/powerpoint/2010/main" val="17625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Thursday</a:t>
            </a:r>
            <a:endParaRPr lang="en-US" sz="2800" dirty="0" smtClean="0"/>
          </a:p>
          <a:p>
            <a:pPr lvl="1"/>
            <a:r>
              <a:rPr lang="en-US" sz="2600" dirty="0" smtClean="0"/>
              <a:t>Unit testing</a:t>
            </a:r>
          </a:p>
          <a:p>
            <a:r>
              <a:rPr lang="en-US" sz="2800" dirty="0" smtClean="0"/>
              <a:t>SQLite Assignment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373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6" y="573024"/>
            <a:ext cx="9156050" cy="5334000"/>
          </a:xfrm>
        </p:spPr>
      </p:pic>
      <p:sp>
        <p:nvSpPr>
          <p:cNvPr id="9" name="Frame 8"/>
          <p:cNvSpPr/>
          <p:nvPr/>
        </p:nvSpPr>
        <p:spPr>
          <a:xfrm>
            <a:off x="4718304" y="4791456"/>
            <a:ext cx="4370832" cy="111556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56" y="627888"/>
            <a:ext cx="6522735" cy="4767072"/>
          </a:xfrm>
        </p:spPr>
      </p:pic>
      <p:sp>
        <p:nvSpPr>
          <p:cNvPr id="4" name="Frame 3"/>
          <p:cNvSpPr/>
          <p:nvPr/>
        </p:nvSpPr>
        <p:spPr>
          <a:xfrm>
            <a:off x="8650224" y="1042416"/>
            <a:ext cx="530352" cy="4754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2" y="280416"/>
            <a:ext cx="5264492" cy="5480304"/>
          </a:xfrm>
        </p:spPr>
      </p:pic>
      <p:sp>
        <p:nvSpPr>
          <p:cNvPr id="4" name="Frame 3"/>
          <p:cNvSpPr/>
          <p:nvPr/>
        </p:nvSpPr>
        <p:spPr>
          <a:xfrm flipV="1">
            <a:off x="5175504" y="5212080"/>
            <a:ext cx="1901952" cy="6949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42" y="1402080"/>
            <a:ext cx="6038747" cy="3810000"/>
          </a:xfrm>
        </p:spPr>
      </p:pic>
    </p:spTree>
    <p:extLst>
      <p:ext uri="{BB962C8B-B14F-4D97-AF65-F5344CB8AC3E}">
        <p14:creationId xmlns:p14="http://schemas.microsoft.com/office/powerpoint/2010/main" val="6343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42" y="335280"/>
            <a:ext cx="5693401" cy="5666982"/>
          </a:xfrm>
        </p:spPr>
      </p:pic>
    </p:spTree>
    <p:extLst>
      <p:ext uri="{BB962C8B-B14F-4D97-AF65-F5344CB8AC3E}">
        <p14:creationId xmlns:p14="http://schemas.microsoft.com/office/powerpoint/2010/main" val="22723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1379</Words>
  <Application>Microsoft Macintosh PowerPoint</Application>
  <PresentationFormat>Widescreen</PresentationFormat>
  <Paragraphs>258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Diamond Grid 16x9</vt:lpstr>
      <vt:lpstr>Building iOS Swift apps</vt:lpstr>
      <vt:lpstr>Agenda</vt:lpstr>
      <vt:lpstr>Submit app to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Overview</vt:lpstr>
      <vt:lpstr>PowerPoint Presentation</vt:lpstr>
      <vt:lpstr>PowerPoint Presentation</vt:lpstr>
      <vt:lpstr>PowerPoint Presentation</vt:lpstr>
      <vt:lpstr>Create a Bundle Identifier</vt:lpstr>
      <vt:lpstr>PowerPoint Presentation</vt:lpstr>
      <vt:lpstr>PowerPoint Presentation</vt:lpstr>
      <vt:lpstr>PowerPoint Presentation</vt:lpstr>
      <vt:lpstr>PowerPoint Presentation</vt:lpstr>
      <vt:lpstr>Create a Certificate Signing Request</vt:lpstr>
      <vt:lpstr>PowerPoint Presentation</vt:lpstr>
      <vt:lpstr>PowerPoint Presentation</vt:lpstr>
      <vt:lpstr>Create an App Store Production Certificate</vt:lpstr>
      <vt:lpstr>PowerPoint Presentation</vt:lpstr>
      <vt:lpstr>PowerPoint Presentation</vt:lpstr>
      <vt:lpstr>PowerPoint Presentation</vt:lpstr>
      <vt:lpstr>Create a Production Provisioning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App Store Listing</vt:lpstr>
      <vt:lpstr>PowerPoint Presentation</vt:lpstr>
      <vt:lpstr>Create App Store Listing</vt:lpstr>
      <vt:lpstr>PowerPoint Presentation</vt:lpstr>
      <vt:lpstr>PowerPoint Presentation</vt:lpstr>
      <vt:lpstr>Fill In Version Information</vt:lpstr>
      <vt:lpstr>Submit Version for Review</vt:lpstr>
      <vt:lpstr>Release</vt:lpstr>
      <vt:lpstr>Agenda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2017-03-28T18:24:40Z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